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256" r:id="rId2"/>
    <p:sldId id="269" r:id="rId3"/>
    <p:sldId id="270" r:id="rId4"/>
    <p:sldId id="289" r:id="rId5"/>
    <p:sldId id="283" r:id="rId6"/>
    <p:sldId id="284" r:id="rId7"/>
    <p:sldId id="273" r:id="rId8"/>
    <p:sldId id="268" r:id="rId9"/>
    <p:sldId id="274" r:id="rId10"/>
    <p:sldId id="285" r:id="rId11"/>
    <p:sldId id="286" r:id="rId12"/>
    <p:sldId id="276" r:id="rId13"/>
    <p:sldId id="287" r:id="rId14"/>
    <p:sldId id="281" r:id="rId15"/>
    <p:sldId id="288" r:id="rId16"/>
    <p:sldId id="278" r:id="rId17"/>
    <p:sldId id="280" r:id="rId18"/>
    <p:sldId id="279" r:id="rId19"/>
    <p:sldId id="282" r:id="rId20"/>
    <p:sldId id="26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18.01.2025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09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090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85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6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272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903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21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22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21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61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09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18.01.2025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4347" y="2398359"/>
            <a:ext cx="3968878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Клавиатурный тренажёр с функциями администратора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5643" y="6174390"/>
            <a:ext cx="3846286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 202</a:t>
            </a:r>
            <a:r>
              <a:rPr lang="en-US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4</a:t>
            </a:r>
            <a:endParaRPr lang="ru-RU" sz="1600" dirty="0">
              <a:solidFill>
                <a:schemeClr val="bg1"/>
              </a:solidFill>
              <a:latin typeface="Elektra Text Pro" panose="02000503030000020004" pitchFamily="50" charset="-52"/>
            </a:endParaRPr>
          </a:p>
        </p:txBody>
      </p:sp>
      <p:sp>
        <p:nvSpPr>
          <p:cNvPr id="9" name="Google Shape;112;p27"/>
          <p:cNvSpPr/>
          <p:nvPr/>
        </p:nvSpPr>
        <p:spPr>
          <a:xfrm>
            <a:off x="5099536" y="3384931"/>
            <a:ext cx="68985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Elektra Text Pro" panose="02000503030000020004"/>
                <a:ea typeface="Arial"/>
                <a:cs typeface="Arial"/>
                <a:sym typeface="Arial"/>
              </a:rPr>
              <a:t>Работу выполнили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>
                <a:solidFill>
                  <a:srgbClr val="FFFFFF"/>
                </a:solidFill>
                <a:latin typeface="Elektra Text Pro" panose="02000503030000020004"/>
                <a:ea typeface="Arial"/>
                <a:cs typeface="Arial"/>
                <a:sym typeface="Arial"/>
              </a:rPr>
              <a:t>обучающиеся группы 6401-020302D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Elektra Text Pro" panose="02000503030000020004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rgbClr val="FFFFFF"/>
                </a:solidFill>
                <a:latin typeface="Elektra Text Pro" panose="02000503030000020004"/>
              </a:rPr>
              <a:t>Атякшев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 </a:t>
            </a:r>
            <a:r>
              <a:rPr lang="ru-RU" dirty="0">
                <a:solidFill>
                  <a:srgbClr val="FFFFFF"/>
                </a:solidFill>
                <a:latin typeface="Elektra Text Pro" panose="02000503030000020004"/>
              </a:rPr>
              <a:t>С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.А.</a:t>
            </a:r>
            <a:endParaRPr sz="1800" dirty="0">
              <a:solidFill>
                <a:srgbClr val="FFFFFF"/>
              </a:solidFill>
              <a:latin typeface="Elektra Text Pro" panose="020005030300000200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rgbClr val="FFFFFF"/>
                </a:solidFill>
                <a:latin typeface="Elektra Text Pro" panose="02000503030000020004"/>
              </a:rPr>
              <a:t>Колбанов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 </a:t>
            </a:r>
            <a:r>
              <a:rPr lang="ru-RU" dirty="0">
                <a:solidFill>
                  <a:srgbClr val="FFFFFF"/>
                </a:solidFill>
                <a:latin typeface="Elektra Text Pro" panose="02000503030000020004"/>
              </a:rPr>
              <a:t>Д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.О.</a:t>
            </a:r>
            <a:endParaRPr sz="1800" dirty="0">
              <a:solidFill>
                <a:srgbClr val="FFFFFF"/>
              </a:solidFill>
              <a:latin typeface="Elektra Text Pro" panose="020005030300000200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Elektra Text Pro" panose="02000503030000020004"/>
              </a:rPr>
              <a:t>Лукашевич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 </a:t>
            </a:r>
            <a:r>
              <a:rPr lang="ru-RU" dirty="0">
                <a:solidFill>
                  <a:srgbClr val="FFFFFF"/>
                </a:solidFill>
                <a:latin typeface="Elektra Text Pro" panose="02000503030000020004"/>
              </a:rPr>
              <a:t>Р</a:t>
            </a:r>
            <a:r>
              <a:rPr lang="ru-RU" sz="1800" dirty="0">
                <a:solidFill>
                  <a:srgbClr val="FFFFFF"/>
                </a:solidFill>
                <a:latin typeface="Elektra Text Pro" panose="02000503030000020004"/>
              </a:rPr>
              <a:t>.К.</a:t>
            </a:r>
            <a:endParaRPr sz="1800" dirty="0">
              <a:solidFill>
                <a:srgbClr val="FFFFFF"/>
              </a:solidFill>
              <a:latin typeface="Elektra Text Pro" panose="02000503030000020004"/>
            </a:endParaRPr>
          </a:p>
        </p:txBody>
      </p:sp>
      <p:sp>
        <p:nvSpPr>
          <p:cNvPr id="10" name="Google Shape;115;p27"/>
          <p:cNvSpPr/>
          <p:nvPr/>
        </p:nvSpPr>
        <p:spPr>
          <a:xfrm>
            <a:off x="6633226" y="5001506"/>
            <a:ext cx="3831120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Elektra Text Pro" panose="02000503030000020004"/>
                <a:ea typeface="Arial"/>
                <a:cs typeface="Arial"/>
                <a:sym typeface="Arial"/>
              </a:rPr>
              <a:t>Руководитель:</a:t>
            </a:r>
            <a:endParaRPr dirty="0">
              <a:solidFill>
                <a:srgbClr val="FFFFFF"/>
              </a:solidFill>
              <a:latin typeface="Elektra Text Pro" panose="02000503030000020004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Elektra Text Pro" panose="02000503030000020004"/>
                <a:ea typeface="Arial"/>
                <a:cs typeface="Arial"/>
                <a:sym typeface="Arial"/>
              </a:rPr>
              <a:t>доцент кафедры ПС</a:t>
            </a:r>
            <a:endParaRPr dirty="0">
              <a:solidFill>
                <a:srgbClr val="FFFFFF"/>
              </a:solidFill>
              <a:latin typeface="Elektra Text Pro" panose="02000503030000020004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Elektra Text Pro" panose="02000503030000020004"/>
                <a:ea typeface="Arial"/>
                <a:cs typeface="Arial"/>
                <a:sym typeface="Arial"/>
              </a:rPr>
              <a:t>Зеленко Л.С.</a:t>
            </a:r>
            <a:endParaRPr dirty="0">
              <a:solidFill>
                <a:srgbClr val="FFFFFF"/>
              </a:solidFill>
              <a:latin typeface="Elektra Text Pro" panose="02000503030000020004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 (ОБУЧАЕМЫЙ)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63" y="895928"/>
            <a:ext cx="9660190" cy="51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2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04291" y="255373"/>
            <a:ext cx="8793018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 (АДМИНИСТРАТОР)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90" y="809371"/>
            <a:ext cx="10649935" cy="5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СОСТОЯНИЙ СИСТЕМЫ (ОБУЧАЕМЫЙ)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35565" y="809371"/>
            <a:ext cx="8530186" cy="56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СОСТОЯНИЙ СИСТЕМЫ (АДМИНИСТРАТОР)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1625600" y="809372"/>
            <a:ext cx="9480159" cy="55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7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91606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ЛОГИЧЕСКАЯ СХЕМА БД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21" y="809371"/>
            <a:ext cx="9415444" cy="5531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3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2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ВЫБОР  КОМПЛЕКСА ПРОГРАММНЫХ СРЕДСТВ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3" name="Picture 2" descr="Rust (язык программирования)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92" y="897159"/>
            <a:ext cx="2188133" cy="21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75" y="935017"/>
            <a:ext cx="2109138" cy="210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Windows logo - 2012 (dark blue).svg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983" y="3595448"/>
            <a:ext cx="2188134" cy="21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57" y="3595448"/>
            <a:ext cx="2188134" cy="21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— Википеди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91" y="3595448"/>
            <a:ext cx="2188134" cy="21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Файл:React-icon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63" y="897159"/>
            <a:ext cx="2412354" cy="21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5791" y="3044154"/>
            <a:ext cx="218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3275" y="3067785"/>
            <a:ext cx="210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TypeScript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21762" y="3067785"/>
            <a:ext cx="241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05792" y="5783581"/>
            <a:ext cx="218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PostgreSQL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17658" y="5704583"/>
            <a:ext cx="218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Visual Studio Code 2024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5984" y="5772252"/>
            <a:ext cx="218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 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106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РАЗВЕРТЫВАНИЯ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559891" y="809371"/>
            <a:ext cx="9481534" cy="55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КЛАССОВ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474291" y="883262"/>
            <a:ext cx="9652733" cy="53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2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ДЕМОНСТРАЦИЯ РАБОТЫ СИСТЕМЫ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5E2F5CD-AF80-4724-8948-78EEB2476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6049" y="1345598"/>
            <a:ext cx="7779901" cy="43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2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ИТОГИ РАБОТЫ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5639E-D97C-4CDE-A8C1-ECB127420D6D}"/>
              </a:ext>
            </a:extLst>
          </p:cNvPr>
          <p:cNvSpPr txBox="1"/>
          <p:nvPr/>
        </p:nvSpPr>
        <p:spPr>
          <a:xfrm>
            <a:off x="1407348" y="1947379"/>
            <a:ext cx="756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Разработан клавиатурный тренажёр с функциями администратора.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EBF79-E889-4033-B61C-488A2E3F9157}"/>
              </a:ext>
            </a:extLst>
          </p:cNvPr>
          <p:cNvSpPr txBox="1"/>
          <p:nvPr/>
        </p:nvSpPr>
        <p:spPr>
          <a:xfrm>
            <a:off x="1407348" y="2676464"/>
            <a:ext cx="80593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Выполнены следующие задачи</a:t>
            </a:r>
            <a:r>
              <a:rPr lang="en-US" sz="2000" dirty="0"/>
              <a:t>: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произведены описание и анализ предметной области</a:t>
            </a:r>
            <a:r>
              <a:rPr lang="en-US" sz="2000" dirty="0"/>
              <a:t>;</a:t>
            </a:r>
            <a:r>
              <a:rPr lang="ru-RU" sz="2000" dirty="0"/>
              <a:t>	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выполнен обзор существующих систем-аналогов</a:t>
            </a:r>
            <a:r>
              <a:rPr lang="en-US" sz="2000" dirty="0"/>
              <a:t>;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разработан информационно-логический проект системы по методологии </a:t>
            </a:r>
            <a:r>
              <a:rPr lang="en-US" sz="2000" dirty="0"/>
              <a:t>UML;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разработано и реализовано программное и информационное обеспечение, проведены его тестирование и отладка.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14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6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ЦЕЛИ И 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5215" y="1745817"/>
            <a:ext cx="9202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Цель работы: разработать клавиатурный тренажёр с функциями администратора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05214" y="2723018"/>
            <a:ext cx="92027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Задачи: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произвести описание и анализ предметной области</a:t>
            </a:r>
            <a:r>
              <a:rPr lang="en-US" sz="2000" dirty="0"/>
              <a:t>;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выполнить обзор существующих систем-аналогов;		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разработать информационно-логический проект системы по методологии </a:t>
            </a:r>
            <a:r>
              <a:rPr lang="en-US" sz="2000" dirty="0"/>
              <a:t>UML;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разработать и реализовать программное и информационное обеспечение, провести его тестирование и отладку.</a:t>
            </a:r>
          </a:p>
        </p:txBody>
      </p:sp>
    </p:spTree>
    <p:extLst>
      <p:ext uri="{BB962C8B-B14F-4D97-AF65-F5344CB8AC3E}">
        <p14:creationId xmlns:p14="http://schemas.microsoft.com/office/powerpoint/2010/main" val="418584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34" y="26133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БЛАГОДАРИМ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6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655" y="1573521"/>
            <a:ext cx="416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Клавиатурный тренажёр – вид компьютерных программ или онлайн сервисов, предназначенных для обучения набору на компьютерной клавиатуре.</a:t>
            </a:r>
          </a:p>
          <a:p>
            <a:endParaRPr lang="ru-RU" dirty="0"/>
          </a:p>
          <a:p>
            <a:r>
              <a:rPr lang="ru-RU" dirty="0"/>
              <a:t>Компьютерная клавиатура – устройство ввода. Представляет собой набор клавиш (кнопок), расположенных в определённом порядке. Бывает совмещённой в одно устройство с </a:t>
            </a:r>
            <a:r>
              <a:rPr lang="ru-RU" dirty="0" err="1"/>
              <a:t>тачпадом</a:t>
            </a:r>
            <a:r>
              <a:rPr lang="ru-RU" dirty="0"/>
              <a:t>, тензометрическим джойстиком или трекболом.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1768540"/>
            <a:ext cx="6233881" cy="33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6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655" y="1573521"/>
            <a:ext cx="4155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быстро выполнить запись текстового материала следует овладеть слепым методом печати, когда каждой клавише с буквой или цифрой соответствует свой палец.</a:t>
            </a:r>
          </a:p>
          <a:p>
            <a:endParaRPr lang="ru-RU" dirty="0"/>
          </a:p>
          <a:p>
            <a:r>
              <a:rPr lang="ru-RU" dirty="0"/>
              <a:t>Такое расположение букв на клавиатуре закономерно. Те буквы, которые используются чаще всего в текстах, сосредоточены в центре, и за них отвечают указательные пальцы – самые подвижные и натренированные. Редкие буквы и клавиши, находящиеся рядом с буквенной клавиатурой, отводятся мизинцам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42" y="1965930"/>
            <a:ext cx="6342518" cy="34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0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6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СИСТЕМ-АНАЛОГОВ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8B9DE-E2AE-764F-9763-00E4838CDC54}"/>
              </a:ext>
            </a:extLst>
          </p:cNvPr>
          <p:cNvSpPr txBox="1"/>
          <p:nvPr/>
        </p:nvSpPr>
        <p:spPr>
          <a:xfrm>
            <a:off x="4050616" y="797059"/>
            <a:ext cx="45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Клавиатурный тренажёр «</a:t>
            </a:r>
            <a:r>
              <a:rPr lang="en-US" dirty="0"/>
              <a:t>Stamina-online</a:t>
            </a:r>
            <a:r>
              <a:rPr lang="ru-RU" dirty="0"/>
              <a:t>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3CD36-A51D-014C-AF65-1EEFE45F390B}"/>
              </a:ext>
            </a:extLst>
          </p:cNvPr>
          <p:cNvSpPr txBox="1"/>
          <p:nvPr/>
        </p:nvSpPr>
        <p:spPr>
          <a:xfrm>
            <a:off x="1487055" y="1165899"/>
            <a:ext cx="5120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Достоинства данной системы: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бесплатный доступ;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понятный интерфейс;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наличие обучения из альтернативного варианта расположения пальцев;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отображение используемых пальцев;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наличие теории;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тренироваться на языках программирования;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визуализация клавиатуры.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52" y="4152368"/>
            <a:ext cx="7421011" cy="2172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7341" y="1165899"/>
            <a:ext cx="4971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Недостатки данной системы: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большая нагрузка на руки с первых занятий;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 рекламы;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визуализации статистики. </a:t>
            </a:r>
          </a:p>
        </p:txBody>
      </p:sp>
    </p:spTree>
    <p:extLst>
      <p:ext uri="{BB962C8B-B14F-4D97-AF65-F5344CB8AC3E}">
        <p14:creationId xmlns:p14="http://schemas.microsoft.com/office/powerpoint/2010/main" val="196900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5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СИСТЕМ-АНАЛОГОВ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C73F4-22D8-A645-BBBE-0329D24167B0}"/>
              </a:ext>
            </a:extLst>
          </p:cNvPr>
          <p:cNvSpPr txBox="1"/>
          <p:nvPr/>
        </p:nvSpPr>
        <p:spPr>
          <a:xfrm>
            <a:off x="774712" y="1541912"/>
            <a:ext cx="45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Клавиатурный тренажёр «</a:t>
            </a:r>
            <a:r>
              <a:rPr lang="en-US" dirty="0" err="1"/>
              <a:t>Klavarog</a:t>
            </a:r>
            <a:r>
              <a:rPr lang="ru-RU" dirty="0"/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7BA3-FCCE-C840-ACE1-28B70DA8450F}"/>
              </a:ext>
            </a:extLst>
          </p:cNvPr>
          <p:cNvSpPr txBox="1"/>
          <p:nvPr/>
        </p:nvSpPr>
        <p:spPr>
          <a:xfrm>
            <a:off x="314036" y="2243186"/>
            <a:ext cx="5136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dirty="0"/>
              <a:t>Достоинства данной системы: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бесплатный доступ;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визуализация клавиатуры;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тренироваться на языках программирования.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Недостатки данной системы</a:t>
            </a:r>
            <a:r>
              <a:rPr lang="en-GB" dirty="0"/>
              <a:t>: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обновлений;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звукового сопровождения;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уровней сложности;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устаревший интерфейс;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статистики.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81" y="1541912"/>
            <a:ext cx="6244616" cy="41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8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55366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ОБЪЕКТОВ ПРЕДМЕТНОЙ ОБЛАСТИ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326" y="1200999"/>
            <a:ext cx="7621754" cy="45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7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55373"/>
            <a:ext cx="7898675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СТРУКТУРНАЯ СХЕМА СИСТЕМЫ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659EBA-566D-4F28-A02A-1F6EABB9A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64" y="993852"/>
            <a:ext cx="9331871" cy="52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6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8183" y="255373"/>
            <a:ext cx="8645236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 (ПОЛЬЗОВАТЕЛЬ)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504" y="929443"/>
            <a:ext cx="6450308" cy="5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20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461</Words>
  <Application>Microsoft Office PowerPoint</Application>
  <PresentationFormat>Широкоэкранный</PresentationFormat>
  <Paragraphs>108</Paragraphs>
  <Slides>20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Elektra Medium Pro</vt:lpstr>
      <vt:lpstr>Elektra Text Pro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Дмитрий Колбанов</cp:lastModifiedBy>
  <cp:revision>63</cp:revision>
  <dcterms:created xsi:type="dcterms:W3CDTF">2016-03-09T10:31:39Z</dcterms:created>
  <dcterms:modified xsi:type="dcterms:W3CDTF">2025-01-18T06:23:30Z</dcterms:modified>
</cp:coreProperties>
</file>